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5f80a074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55f80a074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55f80a074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55f80a074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55f80a07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55f80a07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55f80a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55f80a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5f80a0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55f80a0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55f80a0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55f80a0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5f80a0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55f80a0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55f80a07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55f80a07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55f80a0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55f80a0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55f80a074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55f80a074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5f80a07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5f80a07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5f80a07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5f80a07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55f80a07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55f80a07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55f80a07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55f80a07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24" name="Shape 124"/>
        <p:cNvGrpSpPr/>
        <p:nvPr/>
      </p:nvGrpSpPr>
      <p:grpSpPr>
        <a:xfrm>
          <a:off x="0" y="0"/>
          <a:ext cx="0" cy="0"/>
          <a:chOff x="0" y="0"/>
          <a:chExt cx="0" cy="0"/>
        </a:xfrm>
      </p:grpSpPr>
      <p:pic>
        <p:nvPicPr>
          <p:cNvPr descr="offset_comp_343059.jpg" id="125" name="Google Shape;125;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26" name="Google Shape;126;p1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 name="Google Shape;127;p13"/>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28" name="Google Shape;12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9" name="Google Shape;12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3"/>
          <p:cNvGrpSpPr/>
          <p:nvPr/>
        </p:nvGrpSpPr>
        <p:grpSpPr>
          <a:xfrm>
            <a:off x="0" y="381001"/>
            <a:ext cx="1037850" cy="1016287"/>
            <a:chOff x="0" y="381001"/>
            <a:chExt cx="1037850" cy="1016287"/>
          </a:xfrm>
        </p:grpSpPr>
        <p:sp>
          <p:nvSpPr>
            <p:cNvPr id="134" name="Google Shape;134;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36" name="Shape 136"/>
        <p:cNvGrpSpPr/>
        <p:nvPr/>
      </p:nvGrpSpPr>
      <p:grpSpPr>
        <a:xfrm>
          <a:off x="0" y="0"/>
          <a:ext cx="0" cy="0"/>
          <a:chOff x="0" y="0"/>
          <a:chExt cx="0" cy="0"/>
        </a:xfrm>
      </p:grpSpPr>
      <p:sp>
        <p:nvSpPr>
          <p:cNvPr id="137" name="Google Shape;137;p14"/>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8" name="Google Shape;138;p14"/>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40" name="Google Shape;140;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4"/>
          <p:cNvGrpSpPr/>
          <p:nvPr/>
        </p:nvGrpSpPr>
        <p:grpSpPr>
          <a:xfrm>
            <a:off x="0" y="381001"/>
            <a:ext cx="1037850" cy="1016287"/>
            <a:chOff x="0" y="381001"/>
            <a:chExt cx="1037850" cy="1016287"/>
          </a:xfrm>
        </p:grpSpPr>
        <p:sp>
          <p:nvSpPr>
            <p:cNvPr id="145" name="Google Shape;14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4"/>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8" name="Google Shape;14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49" name="Shape 149"/>
        <p:cNvGrpSpPr/>
        <p:nvPr/>
      </p:nvGrpSpPr>
      <p:grpSpPr>
        <a:xfrm>
          <a:off x="0" y="0"/>
          <a:ext cx="0" cy="0"/>
          <a:chOff x="0" y="0"/>
          <a:chExt cx="0" cy="0"/>
        </a:xfrm>
      </p:grpSpPr>
      <p:sp>
        <p:nvSpPr>
          <p:cNvPr id="150" name="Google Shape;150;p15"/>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1" name="Google Shape;151;p15"/>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a:off x="0" y="381001"/>
            <a:ext cx="1037850" cy="1016287"/>
            <a:chOff x="0" y="381001"/>
            <a:chExt cx="1037850" cy="1016287"/>
          </a:xfrm>
        </p:grpSpPr>
        <p:sp>
          <p:nvSpPr>
            <p:cNvPr id="157" name="Google Shape;157;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5"/>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60" name="Google Shape;1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1" name="Google Shape;161;p15"/>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6"/>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Flood prediction and crisis management</a:t>
            </a:r>
            <a:endParaRPr/>
          </a:p>
        </p:txBody>
      </p:sp>
      <p:sp>
        <p:nvSpPr>
          <p:cNvPr id="167" name="Google Shape;167;p16"/>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t>Mrinal Jha</a:t>
            </a:r>
            <a:endParaRPr/>
          </a:p>
          <a:p>
            <a:pPr indent="0" lvl="0" marL="0" rtl="0" algn="ctr">
              <a:lnSpc>
                <a:spcPct val="115000"/>
              </a:lnSpc>
              <a:spcBef>
                <a:spcPts val="1600"/>
              </a:spcBef>
              <a:spcAft>
                <a:spcPts val="0"/>
              </a:spcAft>
              <a:buNone/>
            </a:pPr>
            <a:r>
              <a:rPr lang="en-GB"/>
              <a:t>Murlikrishnan Tripathi</a:t>
            </a:r>
            <a:endParaRPr/>
          </a:p>
          <a:p>
            <a:pPr indent="0" lvl="0" marL="0" rtl="0" algn="ctr">
              <a:lnSpc>
                <a:spcPct val="115000"/>
              </a:lnSpc>
              <a:spcBef>
                <a:spcPts val="1600"/>
              </a:spcBef>
              <a:spcAft>
                <a:spcPts val="1600"/>
              </a:spcAft>
              <a:buNone/>
            </a:pPr>
            <a:r>
              <a:rPr lang="en-GB"/>
              <a:t>Anshuman Pati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Pipeline complete</a:t>
            </a:r>
            <a:endParaRPr/>
          </a:p>
        </p:txBody>
      </p:sp>
      <p:sp>
        <p:nvSpPr>
          <p:cNvPr id="230" name="Google Shape;230;p25"/>
          <p:cNvSpPr txBox="1"/>
          <p:nvPr>
            <p:ph idx="4294967295" type="body"/>
          </p:nvPr>
        </p:nvSpPr>
        <p:spPr>
          <a:xfrm>
            <a:off x="756575" y="1800200"/>
            <a:ext cx="73605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After obtaining rainfall data for next month from RNN  we then pass this data to Logistic Classifier which predicts if flood will happen or not, thus completing the AI pipeline.</a:t>
            </a:r>
            <a:endParaRPr sz="1600">
              <a:solidFill>
                <a:srgbClr val="000000"/>
              </a:solidFill>
            </a:endParaRPr>
          </a:p>
          <a:p>
            <a:pPr indent="0" lvl="0" marL="0" rtl="0" algn="l">
              <a:spcBef>
                <a:spcPts val="1600"/>
              </a:spcBef>
              <a:spcAft>
                <a:spcPts val="1600"/>
              </a:spcAft>
              <a:buNone/>
            </a:pPr>
            <a:r>
              <a:rPr lang="en-GB" sz="1600">
                <a:solidFill>
                  <a:srgbClr val="000000"/>
                </a:solidFill>
              </a:rPr>
              <a:t>Data   →   RNN     →    Logistic Classifier   →   prediction </a:t>
            </a:r>
            <a:endParaRPr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Limitation</a:t>
            </a:r>
            <a:endParaRPr/>
          </a:p>
        </p:txBody>
      </p:sp>
      <p:sp>
        <p:nvSpPr>
          <p:cNvPr id="236" name="Google Shape;236;p26"/>
          <p:cNvSpPr txBox="1"/>
          <p:nvPr>
            <p:ph idx="4294967295" type="body"/>
          </p:nvPr>
        </p:nvSpPr>
        <p:spPr>
          <a:xfrm>
            <a:off x="756575" y="1800200"/>
            <a:ext cx="73605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The dataset used consisted only of 1 independent variable- precipitation data for RNN.</a:t>
            </a:r>
            <a:endParaRPr sz="1600">
              <a:solidFill>
                <a:srgbClr val="000000"/>
              </a:solidFill>
            </a:endParaRPr>
          </a:p>
          <a:p>
            <a:pPr indent="0" lvl="0" marL="0" rtl="0" algn="l">
              <a:spcBef>
                <a:spcPts val="1600"/>
              </a:spcBef>
              <a:spcAft>
                <a:spcPts val="1600"/>
              </a:spcAft>
              <a:buNone/>
            </a:pPr>
            <a:r>
              <a:rPr lang="en-GB" sz="1600">
                <a:solidFill>
                  <a:srgbClr val="000000"/>
                </a:solidFill>
              </a:rPr>
              <a:t>If variables like cloud cover, temperature, Vapour pressure is also included then, prediction accuracy can be increased.</a:t>
            </a:r>
            <a:endParaRPr sz="1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Limitation</a:t>
            </a:r>
            <a:endParaRPr/>
          </a:p>
        </p:txBody>
      </p:sp>
      <p:sp>
        <p:nvSpPr>
          <p:cNvPr id="242" name="Google Shape;242;p27"/>
          <p:cNvSpPr txBox="1"/>
          <p:nvPr>
            <p:ph idx="4294967295" type="body"/>
          </p:nvPr>
        </p:nvSpPr>
        <p:spPr>
          <a:xfrm>
            <a:off x="756575" y="1800200"/>
            <a:ext cx="73605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The dataset used consisted only of 1 independent variable- precipitation data for RNN.</a:t>
            </a:r>
            <a:endParaRPr sz="1600">
              <a:solidFill>
                <a:srgbClr val="000000"/>
              </a:solidFill>
            </a:endParaRPr>
          </a:p>
          <a:p>
            <a:pPr indent="0" lvl="0" marL="0" rtl="0" algn="l">
              <a:spcBef>
                <a:spcPts val="1600"/>
              </a:spcBef>
              <a:spcAft>
                <a:spcPts val="1600"/>
              </a:spcAft>
              <a:buNone/>
            </a:pPr>
            <a:r>
              <a:rPr lang="en-GB" sz="1600">
                <a:solidFill>
                  <a:srgbClr val="000000"/>
                </a:solidFill>
              </a:rPr>
              <a:t>If variables like cloud cover, temperature, Vapour pressure is also included then, prediction accuracy can be increased.</a:t>
            </a:r>
            <a:endParaRPr sz="16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Disaster Management</a:t>
            </a:r>
            <a:endParaRPr/>
          </a:p>
        </p:txBody>
      </p:sp>
      <p:sp>
        <p:nvSpPr>
          <p:cNvPr id="248" name="Google Shape;248;p28"/>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The technique used by us in this part is text mining and sentiment analysis. It is a technique used to categorize texts on the basis of opinions conveyed by them like positive, negative or neutral. It would help us to understand the pros and cons of the current disaster management system and how it can be further improved. It also shows the involvment of authority in successfully tackling a disaster.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plots obtained from the analysis</a:t>
            </a:r>
            <a:endParaRPr/>
          </a:p>
        </p:txBody>
      </p:sp>
      <p:sp>
        <p:nvSpPr>
          <p:cNvPr id="254" name="Google Shape;254;p2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55" name="Google Shape;255;p29"/>
          <p:cNvPicPr preferRelativeResize="0"/>
          <p:nvPr/>
        </p:nvPicPr>
        <p:blipFill>
          <a:blip r:embed="rId3">
            <a:alphaModFix/>
          </a:blip>
          <a:stretch>
            <a:fillRect/>
          </a:stretch>
        </p:blipFill>
        <p:spPr>
          <a:xfrm>
            <a:off x="5278475" y="1210150"/>
            <a:ext cx="3618775" cy="3618775"/>
          </a:xfrm>
          <a:prstGeom prst="rect">
            <a:avLst/>
          </a:prstGeom>
          <a:noFill/>
          <a:ln>
            <a:noFill/>
          </a:ln>
        </p:spPr>
      </p:pic>
      <p:sp>
        <p:nvSpPr>
          <p:cNvPr id="256" name="Google Shape;256;p29"/>
          <p:cNvSpPr txBox="1"/>
          <p:nvPr/>
        </p:nvSpPr>
        <p:spPr>
          <a:xfrm>
            <a:off x="1453175" y="1689125"/>
            <a:ext cx="3232500" cy="27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Wordcloud using TFIDF- short for term frequency inverse document frequency. It is a numerical statistic intended to reflect how important a word is to a document in a collection or corpus of words.</a:t>
            </a:r>
            <a:r>
              <a:rPr lang="en-GB" sz="1200">
                <a:solidFill>
                  <a:srgbClr val="404040"/>
                </a:solidFill>
                <a:highlight>
                  <a:srgbClr val="FFFFFF"/>
                </a:highlight>
                <a:latin typeface="Lato"/>
                <a:ea typeface="Lato"/>
                <a:cs typeface="Lato"/>
                <a:sym typeface="Lato"/>
              </a:rPr>
              <a:t>.</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plots obtained from the analysis</a:t>
            </a:r>
            <a:endParaRPr/>
          </a:p>
        </p:txBody>
      </p:sp>
      <p:sp>
        <p:nvSpPr>
          <p:cNvPr id="262" name="Google Shape;262;p3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30"/>
          <p:cNvSpPr txBox="1"/>
          <p:nvPr/>
        </p:nvSpPr>
        <p:spPr>
          <a:xfrm>
            <a:off x="1453175" y="1689125"/>
            <a:ext cx="3232500" cy="27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Positive word cloud obtained after creating a document term matrix. A document matrix is a table containing the frequency of words. Column names are words and row names are documents.</a:t>
            </a:r>
            <a:endParaRPr>
              <a:solidFill>
                <a:schemeClr val="lt1"/>
              </a:solidFill>
            </a:endParaRPr>
          </a:p>
        </p:txBody>
      </p:sp>
      <p:pic>
        <p:nvPicPr>
          <p:cNvPr id="264" name="Google Shape;264;p30"/>
          <p:cNvPicPr preferRelativeResize="0"/>
          <p:nvPr/>
        </p:nvPicPr>
        <p:blipFill>
          <a:blip r:embed="rId3">
            <a:alphaModFix/>
          </a:blip>
          <a:stretch>
            <a:fillRect/>
          </a:stretch>
        </p:blipFill>
        <p:spPr>
          <a:xfrm>
            <a:off x="5288350" y="867250"/>
            <a:ext cx="3618775" cy="361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plots obtained from the analysis</a:t>
            </a:r>
            <a:endParaRPr/>
          </a:p>
        </p:txBody>
      </p:sp>
      <p:sp>
        <p:nvSpPr>
          <p:cNvPr id="270" name="Google Shape;270;p3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71" name="Google Shape;271;p31"/>
          <p:cNvSpPr txBox="1"/>
          <p:nvPr/>
        </p:nvSpPr>
        <p:spPr>
          <a:xfrm>
            <a:off x="1453175" y="1689125"/>
            <a:ext cx="3232500" cy="27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Negatice</a:t>
            </a:r>
            <a:r>
              <a:rPr lang="en-GB">
                <a:solidFill>
                  <a:schemeClr val="lt1"/>
                </a:solidFill>
              </a:rPr>
              <a:t> word cloud obtained after creating a document term matrix. These word clouds are important as they give a gist of large amount of text in a simple plot. The most used keywords stand out the most in the cloud. Also they are more engaging than a table.</a:t>
            </a:r>
            <a:endParaRPr>
              <a:solidFill>
                <a:schemeClr val="lt1"/>
              </a:solidFill>
            </a:endParaRPr>
          </a:p>
        </p:txBody>
      </p:sp>
      <p:pic>
        <p:nvPicPr>
          <p:cNvPr id="272" name="Google Shape;272;p31"/>
          <p:cNvPicPr preferRelativeResize="0"/>
          <p:nvPr/>
        </p:nvPicPr>
        <p:blipFill>
          <a:blip r:embed="rId3">
            <a:alphaModFix/>
          </a:blip>
          <a:stretch>
            <a:fillRect/>
          </a:stretch>
        </p:blipFill>
        <p:spPr>
          <a:xfrm>
            <a:off x="5337750" y="1150825"/>
            <a:ext cx="3618775" cy="361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plots obtained from the analysis</a:t>
            </a:r>
            <a:endParaRPr/>
          </a:p>
        </p:txBody>
      </p:sp>
      <p:sp>
        <p:nvSpPr>
          <p:cNvPr id="278" name="Google Shape;278;p3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79" name="Google Shape;279;p32"/>
          <p:cNvSpPr txBox="1"/>
          <p:nvPr/>
        </p:nvSpPr>
        <p:spPr>
          <a:xfrm>
            <a:off x="1453175" y="1689125"/>
            <a:ext cx="3232500" cy="27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The k-means clustering scree plot obtained for our analysis of the tweets.</a:t>
            </a:r>
            <a:endParaRPr>
              <a:solidFill>
                <a:schemeClr val="lt1"/>
              </a:solidFill>
            </a:endParaRPr>
          </a:p>
          <a:p>
            <a:pPr indent="0" lvl="0" marL="0" rtl="0" algn="l">
              <a:spcBef>
                <a:spcPts val="0"/>
              </a:spcBef>
              <a:spcAft>
                <a:spcPts val="0"/>
              </a:spcAft>
              <a:buNone/>
            </a:pPr>
            <a:r>
              <a:rPr lang="en-GB">
                <a:solidFill>
                  <a:schemeClr val="lt1"/>
                </a:solidFill>
              </a:rPr>
              <a:t>It is also called the elbow plot because the elbow in the plot shows the number of clusters in which the total observations could be divided.</a:t>
            </a:r>
            <a:endParaRPr>
              <a:solidFill>
                <a:schemeClr val="lt1"/>
              </a:solidFill>
            </a:endParaRPr>
          </a:p>
        </p:txBody>
      </p:sp>
      <p:pic>
        <p:nvPicPr>
          <p:cNvPr id="280" name="Google Shape;280;p32"/>
          <p:cNvPicPr preferRelativeResize="0"/>
          <p:nvPr/>
        </p:nvPicPr>
        <p:blipFill>
          <a:blip r:embed="rId3">
            <a:alphaModFix/>
          </a:blip>
          <a:stretch>
            <a:fillRect/>
          </a:stretch>
        </p:blipFill>
        <p:spPr>
          <a:xfrm>
            <a:off x="5238925" y="1170600"/>
            <a:ext cx="3618775" cy="361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1297500" y="393750"/>
            <a:ext cx="379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plots obtained from the analysis</a:t>
            </a:r>
            <a:endParaRPr/>
          </a:p>
        </p:txBody>
      </p:sp>
      <p:sp>
        <p:nvSpPr>
          <p:cNvPr id="286" name="Google Shape;286;p3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87" name="Google Shape;287;p33"/>
          <p:cNvPicPr preferRelativeResize="0"/>
          <p:nvPr/>
        </p:nvPicPr>
        <p:blipFill>
          <a:blip r:embed="rId3">
            <a:alphaModFix/>
          </a:blip>
          <a:stretch>
            <a:fillRect/>
          </a:stretch>
        </p:blipFill>
        <p:spPr>
          <a:xfrm>
            <a:off x="6119075" y="2161900"/>
            <a:ext cx="2975875" cy="2932900"/>
          </a:xfrm>
          <a:prstGeom prst="rect">
            <a:avLst/>
          </a:prstGeom>
          <a:noFill/>
          <a:ln>
            <a:noFill/>
          </a:ln>
        </p:spPr>
      </p:pic>
      <p:pic>
        <p:nvPicPr>
          <p:cNvPr id="288" name="Google Shape;288;p33"/>
          <p:cNvPicPr preferRelativeResize="0"/>
          <p:nvPr/>
        </p:nvPicPr>
        <p:blipFill>
          <a:blip r:embed="rId4">
            <a:alphaModFix/>
          </a:blip>
          <a:stretch>
            <a:fillRect/>
          </a:stretch>
        </p:blipFill>
        <p:spPr>
          <a:xfrm>
            <a:off x="3142787" y="2161900"/>
            <a:ext cx="2846263" cy="2932900"/>
          </a:xfrm>
          <a:prstGeom prst="rect">
            <a:avLst/>
          </a:prstGeom>
          <a:noFill/>
          <a:ln>
            <a:noFill/>
          </a:ln>
        </p:spPr>
      </p:pic>
      <p:pic>
        <p:nvPicPr>
          <p:cNvPr id="289" name="Google Shape;289;p33"/>
          <p:cNvPicPr preferRelativeResize="0"/>
          <p:nvPr/>
        </p:nvPicPr>
        <p:blipFill>
          <a:blip r:embed="rId5">
            <a:alphaModFix/>
          </a:blip>
          <a:stretch>
            <a:fillRect/>
          </a:stretch>
        </p:blipFill>
        <p:spPr>
          <a:xfrm>
            <a:off x="59325" y="2161900"/>
            <a:ext cx="2932900" cy="2932900"/>
          </a:xfrm>
          <a:prstGeom prst="rect">
            <a:avLst/>
          </a:prstGeom>
          <a:noFill/>
          <a:ln>
            <a:noFill/>
          </a:ln>
        </p:spPr>
      </p:pic>
      <p:sp>
        <p:nvSpPr>
          <p:cNvPr id="290" name="Google Shape;290;p33"/>
          <p:cNvSpPr txBox="1"/>
          <p:nvPr/>
        </p:nvSpPr>
        <p:spPr>
          <a:xfrm>
            <a:off x="1403725" y="1352325"/>
            <a:ext cx="5694000" cy="6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Cluster Dendograms obtained from our analysis.</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819150" y="845600"/>
            <a:ext cx="7524000" cy="13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73" name="Google Shape;173;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Thousands of human lives are lost every year around the earth as well as significant damage to property, animal life, etc. to natural disasters (e.g. earthquake, flood, tsunami, cyclones, etc.). The main of our project is the application of data mining and AI Algorithms for </a:t>
            </a:r>
            <a:endParaRPr/>
          </a:p>
          <a:p>
            <a:pPr indent="0" lvl="0" marL="0" rtl="0" algn="l">
              <a:spcBef>
                <a:spcPts val="1600"/>
              </a:spcBef>
              <a:spcAft>
                <a:spcPts val="0"/>
              </a:spcAft>
              <a:buNone/>
            </a:pPr>
            <a:r>
              <a:rPr lang="en-GB"/>
              <a:t>i) prediction of disaster</a:t>
            </a:r>
            <a:endParaRPr/>
          </a:p>
          <a:p>
            <a:pPr indent="0" lvl="0" marL="0" rtl="0" algn="l">
              <a:spcBef>
                <a:spcPts val="1600"/>
              </a:spcBef>
              <a:spcAft>
                <a:spcPts val="0"/>
              </a:spcAft>
              <a:buNone/>
            </a:pPr>
            <a:r>
              <a:rPr lang="en-GB"/>
              <a:t>ii) </a:t>
            </a:r>
            <a:r>
              <a:rPr lang="en-GB"/>
              <a:t>identifying</a:t>
            </a:r>
            <a:r>
              <a:rPr lang="en-GB"/>
              <a:t> appropriate disaster management techniques based on the collected data from the social media.</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Broad Category of tasks related to Flood Crisis Management</a:t>
            </a:r>
            <a:endParaRPr/>
          </a:p>
        </p:txBody>
      </p:sp>
      <p:sp>
        <p:nvSpPr>
          <p:cNvPr id="179" name="Google Shape;179;p1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80" name="Google Shape;180;p18"/>
          <p:cNvSpPr txBox="1"/>
          <p:nvPr>
            <p:ph idx="1" type="body"/>
          </p:nvPr>
        </p:nvSpPr>
        <p:spPr>
          <a:xfrm>
            <a:off x="1727850" y="20775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Prediction: These set of tasks involve prediction of flood from previous available data using features like precipitation amount, time frames of previous occurrences.</a:t>
            </a:r>
            <a:endParaRPr>
              <a:solidFill>
                <a:srgbClr val="000000"/>
              </a:solidFill>
            </a:endParaRPr>
          </a:p>
        </p:txBody>
      </p:sp>
      <p:sp>
        <p:nvSpPr>
          <p:cNvPr id="181" name="Google Shape;181;p1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82" name="Google Shape;182;p18"/>
          <p:cNvSpPr txBox="1"/>
          <p:nvPr>
            <p:ph idx="1" type="body"/>
          </p:nvPr>
        </p:nvSpPr>
        <p:spPr>
          <a:xfrm>
            <a:off x="1727850" y="30549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Mangagement Strategies: These set of tasks are involved in forming appropriate management strategies. For example, identifying the critical entities for managment, proper communication study, needs of flood affected area. Social media plays a very important part in this task.</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(AI pipeline)</a:t>
            </a:r>
            <a:endParaRPr/>
          </a:p>
        </p:txBody>
      </p:sp>
      <p:sp>
        <p:nvSpPr>
          <p:cNvPr id="188" name="Google Shape;188;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Here we have developed a AI pipeline </a:t>
            </a:r>
            <a:r>
              <a:rPr lang="en-GB" sz="1600">
                <a:solidFill>
                  <a:srgbClr val="000000"/>
                </a:solidFill>
              </a:rPr>
              <a:t>involving</a:t>
            </a:r>
            <a:r>
              <a:rPr lang="en-GB" sz="1600">
                <a:solidFill>
                  <a:srgbClr val="000000"/>
                </a:solidFill>
              </a:rPr>
              <a:t> RNN and Logistic Regression. </a:t>
            </a:r>
            <a:endParaRPr sz="1600">
              <a:solidFill>
                <a:srgbClr val="000000"/>
              </a:solidFill>
            </a:endParaRPr>
          </a:p>
        </p:txBody>
      </p:sp>
      <p:sp>
        <p:nvSpPr>
          <p:cNvPr id="189" name="Google Shape;189;p19"/>
          <p:cNvSpPr txBox="1"/>
          <p:nvPr>
            <p:ph idx="1" type="body"/>
          </p:nvPr>
        </p:nvSpPr>
        <p:spPr>
          <a:xfrm>
            <a:off x="956425" y="2910450"/>
            <a:ext cx="6471900" cy="82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Data   →   RNN   → </a:t>
            </a:r>
            <a:r>
              <a:rPr lang="en-GB" sz="1600">
                <a:solidFill>
                  <a:srgbClr val="000000"/>
                </a:solidFill>
              </a:rPr>
              <a:t> Logistic Regression → Flood Prediction for next month</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819150" y="5639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DATASET</a:t>
            </a:r>
            <a:endParaRPr/>
          </a:p>
        </p:txBody>
      </p:sp>
      <p:pic>
        <p:nvPicPr>
          <p:cNvPr id="195" name="Google Shape;195;p20"/>
          <p:cNvPicPr preferRelativeResize="0"/>
          <p:nvPr/>
        </p:nvPicPr>
        <p:blipFill rotWithShape="1">
          <a:blip r:embed="rId3">
            <a:alphaModFix/>
          </a:blip>
          <a:srcRect b="47865" l="5900" r="74126" t="23383"/>
          <a:stretch/>
        </p:blipFill>
        <p:spPr>
          <a:xfrm>
            <a:off x="819150" y="1633475"/>
            <a:ext cx="3390749" cy="2745576"/>
          </a:xfrm>
          <a:prstGeom prst="rect">
            <a:avLst/>
          </a:prstGeom>
          <a:noFill/>
          <a:ln>
            <a:noFill/>
          </a:ln>
        </p:spPr>
      </p:pic>
      <p:sp>
        <p:nvSpPr>
          <p:cNvPr id="196" name="Google Shape;196;p20"/>
          <p:cNvSpPr txBox="1"/>
          <p:nvPr>
            <p:ph idx="1" type="body"/>
          </p:nvPr>
        </p:nvSpPr>
        <p:spPr>
          <a:xfrm>
            <a:off x="4284575" y="1564600"/>
            <a:ext cx="4574100" cy="82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Here we take dataset of monthly rainfall and flood occurence data of Chennai from 1943 to 2016. </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767788" y="532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-DATASET</a:t>
            </a:r>
            <a:endParaRPr/>
          </a:p>
        </p:txBody>
      </p:sp>
      <p:pic>
        <p:nvPicPr>
          <p:cNvPr id="202" name="Google Shape;202;p21"/>
          <p:cNvPicPr preferRelativeResize="0"/>
          <p:nvPr/>
        </p:nvPicPr>
        <p:blipFill>
          <a:blip r:embed="rId3">
            <a:alphaModFix/>
          </a:blip>
          <a:stretch>
            <a:fillRect/>
          </a:stretch>
        </p:blipFill>
        <p:spPr>
          <a:xfrm>
            <a:off x="192788" y="1164025"/>
            <a:ext cx="5296278" cy="3530852"/>
          </a:xfrm>
          <a:prstGeom prst="rect">
            <a:avLst/>
          </a:prstGeom>
          <a:noFill/>
          <a:ln>
            <a:noFill/>
          </a:ln>
        </p:spPr>
      </p:pic>
      <p:sp>
        <p:nvSpPr>
          <p:cNvPr id="203" name="Google Shape;203;p21"/>
          <p:cNvSpPr txBox="1"/>
          <p:nvPr>
            <p:ph idx="4294967295" type="body"/>
          </p:nvPr>
        </p:nvSpPr>
        <p:spPr>
          <a:xfrm>
            <a:off x="4931425" y="1554150"/>
            <a:ext cx="38742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Here we take dataset of monthly rainfall and flood </a:t>
            </a:r>
            <a:r>
              <a:rPr lang="en-GB" sz="1600">
                <a:solidFill>
                  <a:srgbClr val="000000"/>
                </a:solidFill>
              </a:rPr>
              <a:t>occurrence</a:t>
            </a:r>
            <a:r>
              <a:rPr lang="en-GB" sz="1600">
                <a:solidFill>
                  <a:srgbClr val="000000"/>
                </a:solidFill>
              </a:rPr>
              <a:t> data of Chennai from 1943 to 2016.</a:t>
            </a:r>
            <a:endParaRPr sz="1600">
              <a:solidFill>
                <a:srgbClr val="000000"/>
              </a:solidFill>
            </a:endParaRPr>
          </a:p>
          <a:p>
            <a:pPr indent="0" lvl="0" marL="0" rtl="0" algn="l">
              <a:spcBef>
                <a:spcPts val="1600"/>
              </a:spcBef>
              <a:spcAft>
                <a:spcPts val="1600"/>
              </a:spcAft>
              <a:buNone/>
            </a:pPr>
            <a:r>
              <a:rPr lang="en-GB" sz="1600">
                <a:solidFill>
                  <a:srgbClr val="000000"/>
                </a:solidFill>
              </a:rPr>
              <a:t>This </a:t>
            </a:r>
            <a:r>
              <a:rPr lang="en-GB" sz="1600">
                <a:solidFill>
                  <a:srgbClr val="000000"/>
                </a:solidFill>
              </a:rPr>
              <a:t>corresponds</a:t>
            </a:r>
            <a:r>
              <a:rPr lang="en-GB" sz="1600">
                <a:solidFill>
                  <a:srgbClr val="000000"/>
                </a:solidFill>
              </a:rPr>
              <a:t> to rainfall data in dataset</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819150" y="5430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-RNN (12-Timestep)</a:t>
            </a:r>
            <a:endParaRPr/>
          </a:p>
        </p:txBody>
      </p:sp>
      <p:pic>
        <p:nvPicPr>
          <p:cNvPr id="209" name="Google Shape;209;p22"/>
          <p:cNvPicPr preferRelativeResize="0"/>
          <p:nvPr/>
        </p:nvPicPr>
        <p:blipFill>
          <a:blip r:embed="rId3">
            <a:alphaModFix/>
          </a:blip>
          <a:stretch>
            <a:fillRect/>
          </a:stretch>
        </p:blipFill>
        <p:spPr>
          <a:xfrm>
            <a:off x="4654025" y="1737800"/>
            <a:ext cx="4038600" cy="3012525"/>
          </a:xfrm>
          <a:prstGeom prst="rect">
            <a:avLst/>
          </a:prstGeom>
          <a:noFill/>
          <a:ln>
            <a:noFill/>
          </a:ln>
        </p:spPr>
      </p:pic>
      <p:sp>
        <p:nvSpPr>
          <p:cNvPr id="210" name="Google Shape;210;p22"/>
          <p:cNvSpPr txBox="1"/>
          <p:nvPr>
            <p:ph idx="4294967295" type="body"/>
          </p:nvPr>
        </p:nvSpPr>
        <p:spPr>
          <a:xfrm>
            <a:off x="697800" y="1595875"/>
            <a:ext cx="38742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After training on RNN for all years except for 2015-2016 years, we tested it for  2015-2016 data to predict rainfall data for next month.</a:t>
            </a:r>
            <a:endParaRPr sz="16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Logistic Classifier</a:t>
            </a:r>
            <a:endParaRPr/>
          </a:p>
        </p:txBody>
      </p:sp>
      <p:pic>
        <p:nvPicPr>
          <p:cNvPr id="216" name="Google Shape;216;p23"/>
          <p:cNvPicPr preferRelativeResize="0"/>
          <p:nvPr/>
        </p:nvPicPr>
        <p:blipFill>
          <a:blip r:embed="rId3">
            <a:alphaModFix/>
          </a:blip>
          <a:stretch>
            <a:fillRect/>
          </a:stretch>
        </p:blipFill>
        <p:spPr>
          <a:xfrm>
            <a:off x="4366975" y="1523300"/>
            <a:ext cx="4391626" cy="3293725"/>
          </a:xfrm>
          <a:prstGeom prst="rect">
            <a:avLst/>
          </a:prstGeom>
          <a:noFill/>
          <a:ln>
            <a:noFill/>
          </a:ln>
        </p:spPr>
      </p:pic>
      <p:sp>
        <p:nvSpPr>
          <p:cNvPr id="217" name="Google Shape;217;p23"/>
          <p:cNvSpPr txBox="1"/>
          <p:nvPr>
            <p:ph idx="4294967295" type="body"/>
          </p:nvPr>
        </p:nvSpPr>
        <p:spPr>
          <a:xfrm>
            <a:off x="620925" y="1687050"/>
            <a:ext cx="33333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Also </a:t>
            </a:r>
            <a:r>
              <a:rPr lang="en-GB" sz="1600">
                <a:solidFill>
                  <a:srgbClr val="000000"/>
                </a:solidFill>
              </a:rPr>
              <a:t>separate</a:t>
            </a:r>
            <a:r>
              <a:rPr lang="en-GB" sz="1600">
                <a:solidFill>
                  <a:srgbClr val="000000"/>
                </a:solidFill>
              </a:rPr>
              <a:t> Logistic Classifier was trained on all years of flood </a:t>
            </a:r>
            <a:r>
              <a:rPr lang="en-GB" sz="1600">
                <a:solidFill>
                  <a:srgbClr val="000000"/>
                </a:solidFill>
              </a:rPr>
              <a:t>occurrences</a:t>
            </a:r>
            <a:r>
              <a:rPr lang="en-GB" sz="1600">
                <a:solidFill>
                  <a:srgbClr val="000000"/>
                </a:solidFill>
              </a:rPr>
              <a:t> in data except for last two years.</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Flood Prediction - </a:t>
            </a:r>
            <a:r>
              <a:rPr lang="en-GB"/>
              <a:t>Logistic Classifier</a:t>
            </a:r>
            <a:endParaRPr/>
          </a:p>
        </p:txBody>
      </p:sp>
      <p:pic>
        <p:nvPicPr>
          <p:cNvPr id="223" name="Google Shape;223;p24"/>
          <p:cNvPicPr preferRelativeResize="0"/>
          <p:nvPr/>
        </p:nvPicPr>
        <p:blipFill>
          <a:blip r:embed="rId3">
            <a:alphaModFix/>
          </a:blip>
          <a:stretch>
            <a:fillRect/>
          </a:stretch>
        </p:blipFill>
        <p:spPr>
          <a:xfrm>
            <a:off x="4714375" y="1541900"/>
            <a:ext cx="3979000" cy="2984250"/>
          </a:xfrm>
          <a:prstGeom prst="rect">
            <a:avLst/>
          </a:prstGeom>
          <a:noFill/>
          <a:ln>
            <a:noFill/>
          </a:ln>
        </p:spPr>
      </p:pic>
      <p:sp>
        <p:nvSpPr>
          <p:cNvPr id="224" name="Google Shape;224;p24"/>
          <p:cNvSpPr txBox="1"/>
          <p:nvPr>
            <p:ph idx="4294967295" type="body"/>
          </p:nvPr>
        </p:nvSpPr>
        <p:spPr>
          <a:xfrm>
            <a:off x="881750" y="1906125"/>
            <a:ext cx="33333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And this classifier is also tested on 2015-2016 data. And correct prediction was obtained for 2015 chennai floods</a:t>
            </a:r>
            <a:endParaRPr sz="1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